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44" r:id="rId2"/>
    <p:sldId id="495" r:id="rId3"/>
    <p:sldId id="496" r:id="rId4"/>
    <p:sldId id="497" r:id="rId5"/>
    <p:sldId id="498" r:id="rId6"/>
    <p:sldId id="436" r:id="rId7"/>
    <p:sldId id="493" r:id="rId8"/>
    <p:sldId id="494" r:id="rId9"/>
  </p:sldIdLst>
  <p:sldSz cx="12195175" cy="6859588"/>
  <p:notesSz cx="9940925" cy="6808788"/>
  <p:defaultTextStyle>
    <a:defPPr>
      <a:defRPr lang="ru-RU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08F8580C-A76D-4FDF-BC4A-A6A4DA8F514C}">
          <p14:sldIdLst>
            <p14:sldId id="444"/>
            <p14:sldId id="436"/>
            <p14:sldId id="437"/>
            <p14:sldId id="438"/>
            <p14:sldId id="441"/>
            <p14:sldId id="446"/>
            <p14:sldId id="491"/>
            <p14:sldId id="477"/>
            <p14:sldId id="449"/>
            <p14:sldId id="450"/>
            <p14:sldId id="451"/>
            <p14:sldId id="490"/>
            <p14:sldId id="479"/>
            <p14:sldId id="480"/>
            <p14:sldId id="452"/>
            <p14:sldId id="453"/>
            <p14:sldId id="456"/>
            <p14:sldId id="454"/>
            <p14:sldId id="488"/>
            <p14:sldId id="481"/>
            <p14:sldId id="485"/>
            <p14:sldId id="482"/>
            <p14:sldId id="483"/>
            <p14:sldId id="484"/>
            <p14:sldId id="48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748">
          <p15:clr>
            <a:srgbClr val="A4A3A4"/>
          </p15:clr>
        </p15:guide>
        <p15:guide id="3" orient="horz" pos="572">
          <p15:clr>
            <a:srgbClr val="A4A3A4"/>
          </p15:clr>
        </p15:guide>
        <p15:guide id="4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13A63"/>
    <a:srgbClr val="BFDBF7"/>
    <a:srgbClr val="0260A6"/>
    <a:srgbClr val="498489"/>
    <a:srgbClr val="012547"/>
    <a:srgbClr val="01375B"/>
    <a:srgbClr val="C9C9C9"/>
    <a:srgbClr val="02406E"/>
    <a:srgbClr val="014F86"/>
    <a:srgbClr val="01406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04" autoAdjust="0"/>
  </p:normalViewPr>
  <p:slideViewPr>
    <p:cSldViewPr showGuides="1">
      <p:cViewPr varScale="1">
        <p:scale>
          <a:sx n="71" d="100"/>
          <a:sy n="71" d="100"/>
        </p:scale>
        <p:origin x="-1027" y="-82"/>
      </p:cViewPr>
      <p:guideLst>
        <p:guide orient="horz" pos="2160"/>
        <p:guide orient="horz" pos="3748"/>
        <p:guide orient="horz" pos="572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EF2ECE01-262E-491C-9371-C0E1B87C3391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67167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6BA965DA-1C06-4B3D-AA1E-C4BE0D243F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204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1FE9E8C8-3E17-44D3-AA8E-B6304AE484F4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67167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0440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C155C1CE-9410-4DF3-A525-9CA07DC7B6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652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№1</a:t>
            </a:r>
          </a:p>
        </p:txBody>
      </p:sp>
    </p:spTree>
    <p:extLst>
      <p:ext uri="{BB962C8B-B14F-4D97-AF65-F5344CB8AC3E}">
        <p14:creationId xmlns="" xmlns:p14="http://schemas.microsoft.com/office/powerpoint/2010/main" val="227002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№10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211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67729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35184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№2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33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№3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600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№4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65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№5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704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№6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866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№7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537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№8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034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задержка 9"/>
          <p:cNvSpPr/>
          <p:nvPr userDrawn="1"/>
        </p:nvSpPr>
        <p:spPr>
          <a:xfrm>
            <a:off x="-1" y="3827"/>
            <a:ext cx="1800000" cy="6864227"/>
          </a:xfrm>
          <a:prstGeom prst="rect">
            <a:avLst/>
          </a:prstGeom>
          <a:solidFill>
            <a:srgbClr val="014F8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913211" y="405658"/>
            <a:ext cx="1800000" cy="1800000"/>
            <a:chOff x="6385619" y="405658"/>
            <a:chExt cx="1800000" cy="1800000"/>
          </a:xfrm>
        </p:grpSpPr>
        <p:sp>
          <p:nvSpPr>
            <p:cNvPr id="2" name="Скругленный прямоугольник 1"/>
            <p:cNvSpPr/>
            <p:nvPr userDrawn="1"/>
          </p:nvSpPr>
          <p:spPr>
            <a:xfrm>
              <a:off x="6385619" y="405658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9614" y="585658"/>
              <a:ext cx="692011" cy="1440000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 userDrawn="1"/>
        </p:nvGrpSpPr>
        <p:grpSpPr>
          <a:xfrm>
            <a:off x="913211" y="4653930"/>
            <a:ext cx="1800000" cy="1800000"/>
            <a:chOff x="6385619" y="4659312"/>
            <a:chExt cx="1800000" cy="1800000"/>
          </a:xfrm>
        </p:grpSpPr>
        <p:sp>
          <p:nvSpPr>
            <p:cNvPr id="69" name="Скругленный прямоугольник 68"/>
            <p:cNvSpPr/>
            <p:nvPr userDrawn="1"/>
          </p:nvSpPr>
          <p:spPr>
            <a:xfrm>
              <a:off x="6385619" y="4659312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619" y="5062070"/>
              <a:ext cx="1080000" cy="994484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 userDrawn="1"/>
        </p:nvGrpSpPr>
        <p:grpSpPr>
          <a:xfrm>
            <a:off x="913211" y="2532485"/>
            <a:ext cx="1800000" cy="1800000"/>
            <a:chOff x="6385619" y="2532485"/>
            <a:chExt cx="1800000" cy="1800000"/>
          </a:xfrm>
        </p:grpSpPr>
        <p:sp>
          <p:nvSpPr>
            <p:cNvPr id="68" name="Скругленный прямоугольник 67"/>
            <p:cNvSpPr/>
            <p:nvPr userDrawn="1"/>
          </p:nvSpPr>
          <p:spPr>
            <a:xfrm>
              <a:off x="6385619" y="2532485"/>
              <a:ext cx="1800000" cy="1800000"/>
            </a:xfrm>
            <a:prstGeom prst="roundRect">
              <a:avLst/>
            </a:prstGeom>
            <a:solidFill>
              <a:srgbClr val="FFFFF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8261" t="18437" r="8626" b="22279"/>
            <a:stretch/>
          </p:blipFill>
          <p:spPr>
            <a:xfrm>
              <a:off x="6493619" y="3032785"/>
              <a:ext cx="1584000" cy="799401"/>
            </a:xfrm>
            <a:prstGeom prst="rect">
              <a:avLst/>
            </a:prstGeom>
          </p:spPr>
        </p:pic>
      </p:grpSp>
      <p:sp>
        <p:nvSpPr>
          <p:cNvPr id="22" name="Заголовок 3"/>
          <p:cNvSpPr txBox="1">
            <a:spLocks/>
          </p:cNvSpPr>
          <p:nvPr userDrawn="1"/>
        </p:nvSpPr>
        <p:spPr>
          <a:xfrm>
            <a:off x="1825950" y="909514"/>
            <a:ext cx="10032277" cy="90794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Aft>
                <a:spcPts val="1800"/>
              </a:spcAft>
            </a:pPr>
            <a:r>
              <a:rPr lang="ru-RU" sz="2200" b="1" spc="90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РЕСПУБЛИКАНСКОЕ АВГУСТОВСКОЕ СОВЕЩАНИЕ ПО ОБРАЗОВАНИЮ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ДИСКУССИОННАЯ ПЛОЩАДКА</a:t>
            </a:r>
            <a:r>
              <a:rPr lang="ru-RU" sz="2200" b="1" baseline="0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200" b="1" dirty="0">
                <a:solidFill>
                  <a:srgbClr val="D0DC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№9</a:t>
            </a:r>
          </a:p>
        </p:txBody>
      </p:sp>
      <p:sp>
        <p:nvSpPr>
          <p:cNvPr id="15" name="Прямоугольник 14"/>
          <p:cNvSpPr/>
          <p:nvPr userDrawn="1"/>
        </p:nvSpPr>
        <p:spPr>
          <a:xfrm flipH="1">
            <a:off x="2713210" y="2402785"/>
            <a:ext cx="9481960" cy="2467169"/>
          </a:xfrm>
          <a:prstGeom prst="rect">
            <a:avLst/>
          </a:prstGeom>
          <a:gradFill flip="none" rotWithShape="1">
            <a:gsLst>
              <a:gs pos="4000">
                <a:srgbClr val="2C4D76">
                  <a:alpha val="1000"/>
                </a:srgbClr>
              </a:gs>
              <a:gs pos="50000">
                <a:srgbClr val="014F86">
                  <a:alpha val="56078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39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A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121944" tIns="60972" rIns="121944" bIns="609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A9FA8-52A8-48AD-A3B5-1506AD70A40C}" type="datetimeFigureOut">
              <a:rPr lang="ru-RU" smtClean="0"/>
              <a:pPr/>
              <a:t>14.06.2026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5A8B8-DFD8-48BC-942B-E1C255F4C4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450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655" r:id="rId11"/>
    <p:sldLayoutId id="2147483700" r:id="rId12"/>
  </p:sldLayoutIdLst>
  <p:txStyles>
    <p:titleStyle>
      <a:lvl1pPr algn="ctr" defTabSz="121944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91" indent="-45729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798" indent="-381076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305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027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749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71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447" y="1560788"/>
            <a:ext cx="11524280" cy="317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0" rIns="91420" bIns="45710">
            <a:spAutoFit/>
          </a:bodyPr>
          <a:lstStyle/>
          <a:p>
            <a:pPr algn="ctr"/>
            <a:endParaRPr lang="ru-RU" sz="2800" b="1" dirty="0">
              <a:solidFill>
                <a:srgbClr val="D0DCE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Алгоритмы действий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классных руководителей и родителей</a:t>
            </a:r>
            <a:r>
              <a:rPr lang="ru-RU" sz="4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если ребенок не сдал ОГЭ/ЕГЭ.</a:t>
            </a:r>
            <a:endParaRPr lang="ru-RU" sz="4400" b="1" dirty="0">
              <a:solidFill>
                <a:schemeClr val="bg1"/>
              </a:solidFill>
              <a:latin typeface="+mj-lt"/>
              <a:ea typeface="+mj-ea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9" y="212182"/>
            <a:ext cx="939906" cy="750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384" t="3456" r="26513" b="39048"/>
          <a:stretch/>
        </p:blipFill>
        <p:spPr>
          <a:xfrm>
            <a:off x="1417067" y="58367"/>
            <a:ext cx="1247800" cy="1014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49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939" y="0"/>
            <a:ext cx="12097344" cy="170160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Алгоритм действий классного руководителя, 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если ребенок не сдал ОГЭ/ЕГЭ.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6947" y="1557586"/>
            <a:ext cx="11665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1. Поддержать → Успокоить → Оценить риски → Организовать помощь → Составить план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24979" y="2421682"/>
            <a:ext cx="110172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Сообщение подростку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Через 24–48 часов после результата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«Жизнь не заканчивается. Несданный экзамен — это новая задача, а не приговор.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Сейчас важнее сохранить спокойствие и постепенно подготовиться к следующей попытке»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24979" y="3861842"/>
            <a:ext cx="5328592" cy="2808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❌ Не говорить!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«Я же предупреждала»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«Сам виноват»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«Что теперь с тобой будет?»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«Ты подвёл школу/родителей»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457627" y="3861842"/>
            <a:ext cx="5328592" cy="2808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✅ Говорить!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«Сейчас главное — спокойно разобраться»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«Это неприятно, но поправимо»</a:t>
            </a:r>
          </a:p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939" y="0"/>
            <a:ext cx="12097344" cy="170160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Алгоритм действий классного руководителя, 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если ребенок не сдал ОГЭ/ЕГЭ.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08955" y="3285778"/>
            <a:ext cx="11665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Рассмотреть с ребенком  ближайшую перспективу!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6987" y="3789834"/>
            <a:ext cx="114981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Из эмоций — в действия: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1. Фокус на конкретных шагах, а не на поиске виноватых.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2. Помогайте восстанавливать уверенность: напомните о прошлых успехах, сильных сторонах и реальных возможностях пересдачи.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3. Пересдача предусмотрена официально. Узнать официальные сроки.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4. Многие успешно пересдают.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5. Один экзамен не определяет всю жизнь.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13011" y="1557586"/>
            <a:ext cx="105851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2. Исключить: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Сравнение детей между собой!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Озвучивание результатов перед классом!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Стигматизацию и насмешки!</a:t>
            </a:r>
          </a:p>
        </p:txBody>
      </p:sp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939" y="0"/>
            <a:ext cx="12097344" cy="170160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Алгоритм действий классного руководителя, 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если ребенок не сдал ОГЭ/ЕГЭ.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2971" y="1917626"/>
            <a:ext cx="110172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3. Оценить эмоциональное состояние ребенка.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Тревожные признаки!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Плач, истерика, отказ от общения, агрессия к себе!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Особый риск!!!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Высказывания о бессмысленности, самоповреждение!!!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8955" y="4581922"/>
            <a:ext cx="11521280" cy="1800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✅ </a:t>
            </a:r>
            <a:r>
              <a:rPr lang="ru-RU" sz="4000" b="1" dirty="0" smtClean="0">
                <a:solidFill>
                  <a:schemeClr val="tx2"/>
                </a:solidFill>
              </a:rPr>
              <a:t>Действие</a:t>
            </a:r>
          </a:p>
          <a:p>
            <a:pPr algn="ctr"/>
            <a:r>
              <a:rPr lang="ru-RU" sz="4000" dirty="0" smtClean="0">
                <a:solidFill>
                  <a:schemeClr val="tx2"/>
                </a:solidFill>
              </a:rPr>
              <a:t>Немедленно сообщить — психологу и родителям!!!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7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9395" y="4869954"/>
            <a:ext cx="666074" cy="761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939" y="0"/>
            <a:ext cx="12097344" cy="126955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Алгоритм действий классного руководителя, 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если ребенок не сдал ОГЭ/ЕГЭ.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5019" y="1269554"/>
            <a:ext cx="10585176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4. Контролировать рискованные реакции.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Особое внимание детям, которые: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Ранее проявляли эмоциональное неблагополучие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Имеют низкую самооценку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Тяжело переживают неудачи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В конфликте с родителями</a:t>
            </a:r>
          </a:p>
          <a:p>
            <a:r>
              <a:rPr lang="ru-RU" sz="2050" dirty="0" smtClean="0">
                <a:solidFill>
                  <a:schemeClr val="bg1"/>
                </a:solidFill>
              </a:rPr>
              <a:t>- Высказывали суицидальные мысли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25779" y="4149874"/>
            <a:ext cx="4104456" cy="23762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Телефон доверия</a:t>
            </a:r>
          </a:p>
          <a:p>
            <a:pPr algn="ctr"/>
            <a:r>
              <a:rPr lang="ru-RU" sz="2000" b="1" smtClean="0">
                <a:solidFill>
                  <a:schemeClr val="tx2"/>
                </a:solidFill>
              </a:rPr>
              <a:t>8-800-2000-122</a:t>
            </a:r>
            <a:r>
              <a:rPr lang="ru-RU" sz="2000" smtClean="0">
                <a:solidFill>
                  <a:schemeClr val="tx2"/>
                </a:solidFill>
              </a:rPr>
              <a:t> </a:t>
            </a:r>
            <a:endParaRPr lang="ru-RU" sz="2000" smtClean="0">
              <a:solidFill>
                <a:schemeClr val="tx2"/>
              </a:solidFill>
            </a:endParaRPr>
          </a:p>
          <a:p>
            <a:pPr algn="ctr"/>
            <a:r>
              <a:rPr lang="ru-RU" sz="2000" smtClean="0">
                <a:solidFill>
                  <a:schemeClr val="tx2"/>
                </a:solidFill>
              </a:rPr>
              <a:t>(</a:t>
            </a:r>
            <a:r>
              <a:rPr lang="ru-RU" sz="2000" dirty="0" smtClean="0">
                <a:solidFill>
                  <a:schemeClr val="tx2"/>
                </a:solidFill>
              </a:rPr>
              <a:t>с мобильных — </a:t>
            </a:r>
            <a:r>
              <a:rPr lang="ru-RU" sz="2000" b="1" dirty="0" smtClean="0">
                <a:solidFill>
                  <a:schemeClr val="tx2"/>
                </a:solidFill>
              </a:rPr>
              <a:t>124</a:t>
            </a:r>
            <a:r>
              <a:rPr lang="ru-RU" sz="2000" dirty="0" smtClean="0">
                <a:solidFill>
                  <a:schemeClr val="tx2"/>
                </a:solidFill>
              </a:rPr>
              <a:t>)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Бесплатная консультация психолога ГБУ РБ РЦППМСП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+7 987-480-04-76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939" y="4149874"/>
            <a:ext cx="6696744" cy="2448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ОРГАНИЗОВАТЬ РАБОТУ С РОДИТЕЛЯМИ </a:t>
            </a:r>
          </a:p>
          <a:p>
            <a:r>
              <a:rPr lang="ru-RU" sz="2000" b="1" dirty="0" smtClean="0">
                <a:solidFill>
                  <a:schemeClr val="tx2"/>
                </a:solidFill>
              </a:rPr>
              <a:t>(рекомендуйте родителям):</a:t>
            </a:r>
            <a:endParaRPr lang="ru-RU" sz="2000" dirty="0" smtClean="0">
              <a:solidFill>
                <a:schemeClr val="tx2"/>
              </a:solidFill>
            </a:endParaRPr>
          </a:p>
          <a:p>
            <a:pPr lvl="0"/>
            <a:r>
              <a:rPr lang="ru-RU" sz="2000" dirty="0" smtClean="0">
                <a:solidFill>
                  <a:schemeClr val="tx2"/>
                </a:solidFill>
              </a:rPr>
              <a:t>- сохранять спокойствие;</a:t>
            </a:r>
          </a:p>
          <a:p>
            <a:pPr lvl="0"/>
            <a:r>
              <a:rPr lang="ru-RU" sz="2000" dirty="0" smtClean="0">
                <a:solidFill>
                  <a:schemeClr val="tx2"/>
                </a:solidFill>
              </a:rPr>
              <a:t>- не устраивать «разбор полётов» в первые дни;</a:t>
            </a:r>
          </a:p>
          <a:p>
            <a:pPr lvl="0"/>
            <a:r>
              <a:rPr lang="ru-RU" sz="2000" dirty="0" smtClean="0">
                <a:solidFill>
                  <a:schemeClr val="tx2"/>
                </a:solidFill>
              </a:rPr>
              <a:t>- поддерживать режим сна и отдыха;</a:t>
            </a:r>
          </a:p>
          <a:p>
            <a:pPr lvl="0"/>
            <a:r>
              <a:rPr lang="ru-RU" sz="2000" dirty="0" smtClean="0">
                <a:solidFill>
                  <a:schemeClr val="tx2"/>
                </a:solidFill>
              </a:rPr>
              <a:t>- обсуждать план подготовки к пересдаче;</a:t>
            </a:r>
          </a:p>
          <a:p>
            <a:pPr lvl="0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</a:rPr>
              <a:t>отмечать усилия ребёнка, а не только результат;</a:t>
            </a:r>
          </a:p>
          <a:p>
            <a:pPr lvl="0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</a:rPr>
              <a:t>- при необходимости обратиться за помощью к психологу.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7033691" y="6310114"/>
            <a:ext cx="720080" cy="216024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759" y="117427"/>
            <a:ext cx="10975658" cy="15841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Алгоритм действий родителей, если ребенок не сдал ОГЭ/ЕГЭ.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6947" y="1773610"/>
            <a:ext cx="20882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1. ВАШЕ </a:t>
            </a:r>
          </a:p>
          <a:p>
            <a:r>
              <a:rPr lang="ru-RU" sz="2600" b="1" dirty="0" smtClean="0">
                <a:solidFill>
                  <a:schemeClr val="bg1"/>
                </a:solidFill>
              </a:rPr>
              <a:t>спокойствие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6947" y="2997746"/>
            <a:ext cx="20882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2. Внимание к чувствам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929235" y="1701602"/>
            <a:ext cx="926594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Сохраняйте спокойствие. </a:t>
            </a:r>
            <a:r>
              <a:rPr lang="ru-RU" sz="205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Избегайте обвинений — ребёнка, себя, учителей.</a:t>
            </a:r>
            <a:endParaRPr lang="ru-RU" sz="205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29235" y="2061642"/>
            <a:ext cx="9265939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Осознайте свою тревогу. </a:t>
            </a:r>
            <a:r>
              <a:rPr lang="ru-RU" sz="2050" dirty="0" smtClean="0">
                <a:solidFill>
                  <a:schemeClr val="bg1"/>
                </a:solidFill>
              </a:rPr>
              <a:t>Поможет контролировать реакцию и стать опорой.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2353171" y="184561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2929235" y="2421682"/>
            <a:ext cx="926594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Ребёнок боится реакции </a:t>
            </a:r>
            <a:r>
              <a:rPr lang="ru-RU" sz="2050" dirty="0" smtClean="0">
                <a:solidFill>
                  <a:schemeClr val="bg1"/>
                </a:solidFill>
              </a:rPr>
              <a:t>. Ребенок ждёт поддержки, а не осуждения.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52" name="Стрелка вправо 51"/>
          <p:cNvSpPr/>
          <p:nvPr/>
        </p:nvSpPr>
        <p:spPr>
          <a:xfrm>
            <a:off x="2353171" y="220565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Стрелка вправо 53"/>
          <p:cNvSpPr/>
          <p:nvPr/>
        </p:nvSpPr>
        <p:spPr>
          <a:xfrm>
            <a:off x="2353171" y="256569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Стрелка вправо 54"/>
          <p:cNvSpPr/>
          <p:nvPr/>
        </p:nvSpPr>
        <p:spPr>
          <a:xfrm>
            <a:off x="2281163" y="3213770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Стрелка вправо 55"/>
          <p:cNvSpPr/>
          <p:nvPr/>
        </p:nvSpPr>
        <p:spPr>
          <a:xfrm>
            <a:off x="2281163" y="3933850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Стрелка вправо 56"/>
          <p:cNvSpPr/>
          <p:nvPr/>
        </p:nvSpPr>
        <p:spPr>
          <a:xfrm>
            <a:off x="2281163" y="3573810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929235" y="2997746"/>
            <a:ext cx="9265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Не обесценивайте чувства. </a:t>
            </a:r>
            <a:r>
              <a:rPr lang="ru-RU" sz="2050" dirty="0" smtClean="0">
                <a:solidFill>
                  <a:schemeClr val="bg1"/>
                </a:solidFill>
              </a:rPr>
              <a:t>Принятие ситуации — даст силы двигаться даль</a:t>
            </a:r>
            <a:r>
              <a:rPr lang="ru-RU" dirty="0" smtClean="0">
                <a:solidFill>
                  <a:schemeClr val="bg1"/>
                </a:solidFill>
              </a:rPr>
              <a:t>ше.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929235" y="3429794"/>
            <a:ext cx="8712967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Скажите правильно! </a:t>
            </a:r>
            <a:r>
              <a:rPr lang="ru-RU" sz="2050" i="1" dirty="0" smtClean="0">
                <a:solidFill>
                  <a:schemeClr val="bg1"/>
                </a:solidFill>
              </a:rPr>
              <a:t>«Я понимаю, что тебе сейчас тяжело, и я рядом»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049587" y="3789834"/>
            <a:ext cx="8664623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Не спешите утешать. </a:t>
            </a:r>
            <a:r>
              <a:rPr lang="ru-RU" sz="2050" i="1" dirty="0" smtClean="0">
                <a:solidFill>
                  <a:schemeClr val="bg1"/>
                </a:solidFill>
              </a:rPr>
              <a:t>«Не переживай» </a:t>
            </a:r>
            <a:r>
              <a:rPr lang="ru-RU" sz="2050" dirty="0" smtClean="0">
                <a:solidFill>
                  <a:schemeClr val="bg1"/>
                </a:solidFill>
              </a:rPr>
              <a:t>— обесценивает чувства. Дайте прожить в своём темпе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0" y="4437906"/>
            <a:ext cx="1219517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</a:rPr>
              <a:t>Не говорить!!!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600" b="1" dirty="0" smtClean="0">
                <a:solidFill>
                  <a:schemeClr val="bg1"/>
                </a:solidFill>
              </a:rPr>
              <a:t>Ребёнок — больше, чем баллы.</a:t>
            </a:r>
            <a:r>
              <a:rPr lang="ru-RU" sz="2600" dirty="0" smtClean="0">
                <a:solidFill>
                  <a:schemeClr val="bg1"/>
                </a:solidFill>
              </a:rPr>
              <a:t> Неудача — опыт, а не характеристика личности.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80963" y="4941962"/>
            <a:ext cx="3744416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50" b="1" dirty="0" smtClean="0">
                <a:solidFill>
                  <a:schemeClr val="tx2"/>
                </a:solidFill>
              </a:rPr>
              <a:t>❌ «Ничего страшного, пересдашь»</a:t>
            </a:r>
          </a:p>
          <a:p>
            <a:pPr algn="ctr"/>
            <a:r>
              <a:rPr lang="ru-RU" sz="2050" dirty="0" smtClean="0">
                <a:solidFill>
                  <a:schemeClr val="tx2"/>
                </a:solidFill>
              </a:rPr>
              <a:t>Обесценивает переживания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369395" y="4941962"/>
            <a:ext cx="3744416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50" b="1" dirty="0" smtClean="0">
                <a:solidFill>
                  <a:schemeClr val="tx2"/>
                </a:solidFill>
              </a:rPr>
              <a:t>❌ Сравнения с другими</a:t>
            </a:r>
          </a:p>
          <a:p>
            <a:pPr algn="ctr"/>
            <a:r>
              <a:rPr lang="ru-RU" sz="2050" dirty="0" smtClean="0">
                <a:solidFill>
                  <a:schemeClr val="tx2"/>
                </a:solidFill>
              </a:rPr>
              <a:t>Усиливает стыд и обиду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8257827" y="4941962"/>
            <a:ext cx="3744416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50" b="1" dirty="0" smtClean="0">
                <a:solidFill>
                  <a:schemeClr val="tx2"/>
                </a:solidFill>
              </a:rPr>
              <a:t>❌ «Провал», «катастрофа»</a:t>
            </a:r>
          </a:p>
          <a:p>
            <a:pPr algn="ctr"/>
            <a:r>
              <a:rPr lang="ru-RU" sz="2050" dirty="0" smtClean="0">
                <a:solidFill>
                  <a:schemeClr val="tx2"/>
                </a:solidFill>
              </a:rPr>
              <a:t>Экзамен — событие, а не конец жизни</a:t>
            </a:r>
          </a:p>
        </p:txBody>
      </p:sp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759" y="117427"/>
            <a:ext cx="10975658" cy="13681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Алгоритм действий родителей, если ребенок не сдал ОГЭ/ЕГЭ.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6947" y="1773610"/>
            <a:ext cx="20882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3. </a:t>
            </a:r>
            <a:r>
              <a:rPr lang="ru-RU" sz="2800" b="1" dirty="0" smtClean="0">
                <a:solidFill>
                  <a:schemeClr val="bg1"/>
                </a:solidFill>
              </a:rPr>
              <a:t>Помогите успокоиться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6947" y="3141763"/>
            <a:ext cx="3888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4. </a:t>
            </a:r>
            <a:r>
              <a:rPr lang="ru-RU" sz="2800" b="1" dirty="0" smtClean="0">
                <a:solidFill>
                  <a:schemeClr val="bg1"/>
                </a:solidFill>
              </a:rPr>
              <a:t>Защитите от внешнего давления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929235" y="1701602"/>
            <a:ext cx="9265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Совместная прогулка . </a:t>
            </a:r>
            <a:r>
              <a:rPr lang="ru-RU" sz="2000" dirty="0" smtClean="0">
                <a:solidFill>
                  <a:schemeClr val="bg1"/>
                </a:solidFill>
              </a:rPr>
              <a:t>Смена обстановки и свежий воздух.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2353171" y="184561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Стрелка вправо 51"/>
          <p:cNvSpPr/>
          <p:nvPr/>
        </p:nvSpPr>
        <p:spPr>
          <a:xfrm>
            <a:off x="2353171" y="220565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Стрелка вправо 53"/>
          <p:cNvSpPr/>
          <p:nvPr/>
        </p:nvSpPr>
        <p:spPr>
          <a:xfrm>
            <a:off x="2353171" y="2565698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Стрелка вправо 54"/>
          <p:cNvSpPr/>
          <p:nvPr/>
        </p:nvSpPr>
        <p:spPr>
          <a:xfrm>
            <a:off x="2353171" y="2853730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Стрелка вправо 56"/>
          <p:cNvSpPr/>
          <p:nvPr/>
        </p:nvSpPr>
        <p:spPr>
          <a:xfrm>
            <a:off x="3361283" y="3357786"/>
            <a:ext cx="648072" cy="144016"/>
          </a:xfrm>
          <a:prstGeom prst="rightArrow">
            <a:avLst/>
          </a:prstGeom>
          <a:solidFill>
            <a:srgbClr val="FFFF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081363" y="3213770"/>
            <a:ext cx="81138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Если родственники, знакомые  задают неудобные вопросы.</a:t>
            </a:r>
          </a:p>
          <a:p>
            <a:r>
              <a:rPr lang="ru-RU" sz="2000" i="1" dirty="0" smtClean="0">
                <a:solidFill>
                  <a:schemeClr val="bg1"/>
                </a:solidFill>
              </a:rPr>
              <a:t>- «Спасибо за беспокойство, мы разбираемся с ситуацией»</a:t>
            </a:r>
          </a:p>
          <a:p>
            <a:r>
              <a:rPr lang="ru-RU" sz="2000" i="1" dirty="0" smtClean="0">
                <a:solidFill>
                  <a:schemeClr val="bg1"/>
                </a:solidFill>
              </a:rPr>
              <a:t>- «Сейчас не самое подходящее время для обсуждения этого»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4365898"/>
            <a:ext cx="12195175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Главное</a:t>
            </a:r>
            <a:r>
              <a:rPr lang="en-US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 — </a:t>
            </a:r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быть</a:t>
            </a:r>
            <a:r>
              <a:rPr lang="en-US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рядом</a:t>
            </a:r>
            <a:r>
              <a:rPr lang="en-US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 и </a:t>
            </a:r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помочь</a:t>
            </a:r>
            <a:r>
              <a:rPr lang="en-US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двигаться</a:t>
            </a:r>
            <a:r>
              <a:rPr lang="en-US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дальше</a:t>
            </a:r>
            <a:r>
              <a:rPr lang="ru-RU" sz="2600" b="1" dirty="0" smtClean="0">
                <a:solidFill>
                  <a:srgbClr val="FFFFFF"/>
                </a:solidFill>
                <a:latin typeface="+mj-lt"/>
                <a:ea typeface="Arial" pitchFamily="34" charset="-122"/>
                <a:cs typeface="Arial" pitchFamily="34" charset="-120"/>
              </a:rPr>
              <a:t>!</a:t>
            </a:r>
            <a:r>
              <a:rPr lang="ru-RU" sz="2600" b="1" dirty="0" smtClean="0">
                <a:solidFill>
                  <a:schemeClr val="bg1"/>
                </a:solidFill>
                <a:latin typeface="+mj-lt"/>
              </a:rPr>
              <a:t> Помните о перспективе!</a:t>
            </a:r>
          </a:p>
          <a:p>
            <a:pPr algn="ctr"/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600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80963" y="4941962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tx2"/>
                </a:solidFill>
              </a:rPr>
              <a:t>Пересдача</a:t>
            </a:r>
          </a:p>
          <a:p>
            <a:pPr algn="ctr"/>
            <a:r>
              <a:rPr lang="ru-RU" sz="2300" dirty="0" smtClean="0">
                <a:solidFill>
                  <a:schemeClr val="tx2"/>
                </a:solidFill>
              </a:rPr>
              <a:t>Есть возможность пересдать экзамен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361283" y="4941962"/>
            <a:ext cx="3240360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tx2"/>
                </a:solidFill>
              </a:rPr>
              <a:t>Другой предмет</a:t>
            </a:r>
          </a:p>
          <a:p>
            <a:pPr algn="ctr"/>
            <a:r>
              <a:rPr lang="ru-RU" sz="2300" dirty="0" smtClean="0">
                <a:solidFill>
                  <a:schemeClr val="tx2"/>
                </a:solidFill>
              </a:rPr>
              <a:t>Выбор альтернативного предмета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745659" y="4941962"/>
            <a:ext cx="2520280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tx2"/>
                </a:solidFill>
              </a:rPr>
              <a:t>Колледж</a:t>
            </a:r>
          </a:p>
          <a:p>
            <a:pPr algn="ctr"/>
            <a:r>
              <a:rPr lang="ru-RU" sz="2300" dirty="0" smtClean="0">
                <a:solidFill>
                  <a:schemeClr val="tx2"/>
                </a:solidFill>
              </a:rPr>
              <a:t>Поступление в колледж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49588" y="2061641"/>
            <a:ext cx="609600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 Любимое занятие. </a:t>
            </a:r>
            <a:r>
              <a:rPr lang="ru-RU" sz="2050" dirty="0" smtClean="0">
                <a:solidFill>
                  <a:schemeClr val="bg1"/>
                </a:solidFill>
              </a:rPr>
              <a:t>То, что приносит радость.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49587" y="2421682"/>
            <a:ext cx="8304583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Чаепитие в тишине. </a:t>
            </a:r>
            <a:r>
              <a:rPr lang="ru-RU" sz="2050" dirty="0" smtClean="0">
                <a:solidFill>
                  <a:schemeClr val="bg1"/>
                </a:solidFill>
              </a:rPr>
              <a:t>Спокойное время вместе.</a:t>
            </a:r>
            <a:endParaRPr lang="ru-RU" sz="205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49587" y="2709715"/>
            <a:ext cx="9145588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Поделитесь опытом.  </a:t>
            </a:r>
            <a:r>
              <a:rPr lang="ru-RU" sz="2050" dirty="0" smtClean="0">
                <a:solidFill>
                  <a:schemeClr val="bg1"/>
                </a:solidFill>
              </a:rPr>
              <a:t>Расскажите о своих неудачах и как справились</a:t>
            </a:r>
            <a:endParaRPr lang="ru-RU" sz="2050" dirty="0">
              <a:solidFill>
                <a:schemeClr val="bg1"/>
              </a:solidFill>
            </a:endParaRPr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979" y="5013970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3291" y="4941962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4" name="Прямоугольник 33"/>
          <p:cNvSpPr/>
          <p:nvPr/>
        </p:nvSpPr>
        <p:spPr>
          <a:xfrm>
            <a:off x="9409955" y="4941962"/>
            <a:ext cx="2592288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tx2"/>
                </a:solidFill>
              </a:rPr>
              <a:t>Перерыв</a:t>
            </a:r>
          </a:p>
          <a:p>
            <a:pPr algn="ctr"/>
            <a:r>
              <a:rPr lang="ru-RU" sz="2300" dirty="0" smtClean="0">
                <a:solidFill>
                  <a:schemeClr val="tx2"/>
                </a:solidFill>
              </a:rPr>
              <a:t>Поиск новых путей развития</a:t>
            </a:r>
            <a:endParaRPr lang="ru-RU" sz="2300" dirty="0">
              <a:solidFill>
                <a:schemeClr val="tx2"/>
              </a:solidFill>
            </a:endParaRPr>
          </a:p>
        </p:txBody>
      </p:sp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9675" y="5013970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6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5979" y="4941962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9435"/>
            <a:ext cx="12195175" cy="194421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ГЛАВНОЕ - слова поддержки </a:t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и атмосфера доверия!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80963" y="1989634"/>
            <a:ext cx="11714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- «Ты справишься»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- «Я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верю в твои силы»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92931" y="3069754"/>
            <a:ext cx="120022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Оказывайте поддержку в любом решении — главное, чтобы ребёнок чувствовал, что вы на его стороне.</a:t>
            </a:r>
          </a:p>
          <a:p>
            <a:pPr algn="ctr"/>
            <a:endParaRPr lang="ru-RU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Ваша поддержка - к</a:t>
            </a:r>
            <a:r>
              <a:rPr lang="ru-RU" sz="2800" dirty="0" smtClean="0">
                <a:solidFill>
                  <a:schemeClr val="bg1"/>
                </a:solidFill>
              </a:rPr>
              <a:t>лючевой фактор восстановления и успеха ребёнка</a:t>
            </a:r>
            <a:r>
              <a:rPr lang="ru-RU" sz="2600" b="1" dirty="0" smtClean="0">
                <a:solidFill>
                  <a:schemeClr val="bg1"/>
                </a:solidFill>
                <a:latin typeface="+mj-lt"/>
              </a:rPr>
              <a:t>!</a:t>
            </a:r>
            <a:endParaRPr lang="ru-RU" sz="28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36947" y="4005858"/>
            <a:ext cx="3600400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    Помогите организовать процесс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Режим дня, рабочее место— без критики и давления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4081363" y="4005858"/>
            <a:ext cx="4104456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При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необходимости — психолог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Профессиональная помощь справится с тревогой и стрессом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49588" y="2061641"/>
            <a:ext cx="6096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50" b="1" dirty="0" smtClean="0">
                <a:solidFill>
                  <a:schemeClr val="bg1"/>
                </a:solidFill>
              </a:rPr>
              <a:t> </a:t>
            </a:r>
            <a:endParaRPr lang="ru-RU" sz="2000" dirty="0" smtClean="0">
              <a:solidFill>
                <a:schemeClr val="bg1"/>
              </a:solidFill>
            </a:endParaRPr>
          </a:p>
          <a:p>
            <a:endParaRPr lang="ru-RU" sz="2050" dirty="0">
              <a:solidFill>
                <a:schemeClr val="bg1"/>
              </a:solidFill>
            </a:endParaRPr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979" y="4293890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3491" y="4221882"/>
            <a:ext cx="360040" cy="411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24" name="Прямоугольник 23"/>
          <p:cNvSpPr/>
          <p:nvPr/>
        </p:nvSpPr>
        <p:spPr>
          <a:xfrm>
            <a:off x="8329835" y="4005858"/>
            <a:ext cx="3672408" cy="19442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Телефон доверия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8-800-2000-122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(с мобильных — </a:t>
            </a:r>
            <a:r>
              <a:rPr lang="ru-RU" sz="2000" b="1" dirty="0" smtClean="0">
                <a:solidFill>
                  <a:schemeClr val="tx2"/>
                </a:solidFill>
              </a:rPr>
              <a:t>124</a:t>
            </a:r>
            <a:r>
              <a:rPr lang="ru-RU" sz="2000" dirty="0" smtClean="0">
                <a:solidFill>
                  <a:schemeClr val="tx2"/>
                </a:solidFill>
              </a:rPr>
              <a:t>)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Бесплатная консультация психолога ГБУ РБ РЦППМСП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+7 987-480-04-76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0989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B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lIns="121918" tIns="60959" rIns="121918" bIns="60959">
        <a:spAutoFit/>
      </a:bodyPr>
      <a:lstStyle>
        <a:defPPr algn="ctr" eaLnBrk="1" hangingPunct="1">
          <a:defRPr sz="2200" b="1" dirty="0">
            <a:solidFill>
              <a:prstClr val="white"/>
            </a:solidFill>
            <a:latin typeface="Arial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7843</TotalTime>
  <Words>706</Words>
  <Application>Microsoft Office PowerPoint</Application>
  <PresentationFormat>Произвольный</PresentationFormat>
  <Paragraphs>129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Алгоритм действий классного руководителя,  если ребенок не сдал ОГЭ/ЕГЭ.</vt:lpstr>
      <vt:lpstr>Алгоритм действий классного руководителя,  если ребенок не сдал ОГЭ/ЕГЭ.</vt:lpstr>
      <vt:lpstr>Алгоритм действий классного руководителя,  если ребенок не сдал ОГЭ/ЕГЭ.</vt:lpstr>
      <vt:lpstr>Алгоритм действий классного руководителя,  если ребенок не сдал ОГЭ/ЕГЭ.</vt:lpstr>
      <vt:lpstr>Алгоритм действий родителей, если ребенок не сдал ОГЭ/ЕГЭ.</vt:lpstr>
      <vt:lpstr>Алгоритм действий родителей, если ребенок не сдал ОГЭ/ЕГЭ.</vt:lpstr>
      <vt:lpstr>ГЛАВНОЕ - слова поддержки  и атмосфера доверия!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xiaomi</cp:lastModifiedBy>
  <cp:revision>513</cp:revision>
  <cp:lastPrinted>2025-08-29T10:17:08Z</cp:lastPrinted>
  <dcterms:created xsi:type="dcterms:W3CDTF">2022-08-02T07:11:12Z</dcterms:created>
  <dcterms:modified xsi:type="dcterms:W3CDTF">2026-06-14T17:38:26Z</dcterms:modified>
</cp:coreProperties>
</file>